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6" r:id="rId2"/>
    <p:sldMasterId id="2147483752" r:id="rId3"/>
  </p:sldMasterIdLst>
  <p:notesMasterIdLst>
    <p:notesMasterId r:id="rId15"/>
  </p:notesMasterIdLst>
  <p:sldIdLst>
    <p:sldId id="265" r:id="rId4"/>
    <p:sldId id="264" r:id="rId5"/>
    <p:sldId id="266" r:id="rId6"/>
    <p:sldId id="268" r:id="rId7"/>
    <p:sldId id="261" r:id="rId8"/>
    <p:sldId id="267" r:id="rId9"/>
    <p:sldId id="263" r:id="rId10"/>
    <p:sldId id="262" r:id="rId11"/>
    <p:sldId id="269" r:id="rId12"/>
    <p:sldId id="259"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1960-0259-C593-0399-5937F294FB0B}" v="77" dt="2023-02-23T17:43:44.417"/>
    <p1510:client id="{334B33E0-E430-27BA-EB08-5BBAFBD36F54}" v="339" dt="2023-02-22T14:29:12.479"/>
    <p1510:client id="{3E523938-F502-8148-AC3A-A9059BDACAF5}" v="164" dt="2023-02-23T16:35:36.557"/>
    <p1510:client id="{418EC448-B407-337F-F08F-6AB71A6123BA}" v="1" dt="2023-02-02T17:57:59.262"/>
    <p1510:client id="{5126A25E-5AA2-3263-048E-328A8A43C679}" v="235" dt="2023-02-22T13:27:55.732"/>
    <p1510:client id="{B17BB9CC-1995-8BDF-A82B-BD61769D6890}" v="315" dt="2023-02-22T13:17:12.636"/>
    <p1510:client id="{BE3C007C-4904-E706-4A75-05B9B7496F8B}" v="18" dt="2023-02-01T14:05:57.438"/>
    <p1510:client id="{D94D8CCF-914B-41AE-6E57-11B55FA1C456}" v="40" dt="2023-02-23T17:45:46.569"/>
    <p1510:client id="{EF32D16A-5E0D-6851-288A-8DF0A610E6BD}" v="44" dt="2023-02-25T17:30:2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58870" autoAdjust="0"/>
  </p:normalViewPr>
  <p:slideViewPr>
    <p:cSldViewPr snapToGrid="0">
      <p:cViewPr varScale="1">
        <p:scale>
          <a:sx n="56" d="100"/>
          <a:sy n="56" d="100"/>
        </p:scale>
        <p:origin x="148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851F4-FABA-43F0-B470-33FEE6ABF800}" type="datetimeFigureOut">
              <a:t>26/02/2024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772B9-B43F-44FA-89E6-A0868501723F}" type="slidenum">
              <a:t>‹#›</a:t>
            </a:fld>
            <a:endParaRPr lang="en-US"/>
          </a:p>
        </p:txBody>
      </p:sp>
    </p:spTree>
    <p:extLst>
      <p:ext uri="{BB962C8B-B14F-4D97-AF65-F5344CB8AC3E}">
        <p14:creationId xmlns:p14="http://schemas.microsoft.com/office/powerpoint/2010/main" val="308942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latin typeface="Calibri"/>
                <a:cs typeface="Calibri"/>
              </a:rPr>
              <a:t>this is 5min version of our 30min </a:t>
            </a:r>
            <a:r>
              <a:rPr lang="en-US" err="1">
                <a:latin typeface="Calibri"/>
                <a:cs typeface="Calibri"/>
              </a:rPr>
              <a:t>slidedeck</a:t>
            </a:r>
            <a:r>
              <a:rPr lang="en-US">
                <a:latin typeface="Calibri"/>
                <a:cs typeface="Calibri"/>
              </a:rPr>
              <a:t> :-)</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318055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Other uses for </a:t>
            </a:r>
            <a:r>
              <a:rPr lang="en-US" sz="2000" spc="-1" dirty="0" err="1">
                <a:latin typeface="Arial"/>
                <a:cs typeface="Arial"/>
              </a:rPr>
              <a:t>affines</a:t>
            </a:r>
            <a:r>
              <a:rPr lang="en-US" sz="2000" spc="-1" dirty="0">
                <a:latin typeface="Arial"/>
                <a:cs typeface="Arial"/>
              </a:rPr>
              <a:t>, and a bit of history</a:t>
            </a:r>
          </a:p>
          <a:p>
            <a:pPr marL="215900" indent="-215900">
              <a:tabLst>
                <a:tab pos="0" algn="l"/>
              </a:tabLst>
            </a:pPr>
            <a:r>
              <a:rPr lang="en-US" sz="2000" spc="-1" dirty="0">
                <a:latin typeface="Arial"/>
                <a:cs typeface="Arial"/>
              </a:rPr>
              <a:t>GPU= graphical processing unit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10</a:t>
            </a:fld>
            <a:endParaRPr lang="nl-NL" sz="1200" b="0" strike="noStrike" spc="-1">
              <a:latin typeface="Times New Roman"/>
            </a:endParaRPr>
          </a:p>
        </p:txBody>
      </p:sp>
    </p:spTree>
    <p:extLst>
      <p:ext uri="{BB962C8B-B14F-4D97-AF65-F5344CB8AC3E}">
        <p14:creationId xmlns:p14="http://schemas.microsoft.com/office/powerpoint/2010/main" val="29872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11</a:t>
            </a:fld>
            <a:endParaRPr lang="nl-NL" sz="1200" b="0" strike="noStrike" spc="-1">
              <a:latin typeface="Times New Roman"/>
            </a:endParaRPr>
          </a:p>
        </p:txBody>
      </p:sp>
    </p:spTree>
    <p:extLst>
      <p:ext uri="{BB962C8B-B14F-4D97-AF65-F5344CB8AC3E}">
        <p14:creationId xmlns:p14="http://schemas.microsoft.com/office/powerpoint/2010/main" val="393735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This is a bonus lecture not in carpentries. Many people come with ideas of using AI on images. This lecture covers some transformations to create more data. NOT all transformations are legitimate. Example of above images are all transformations of the same dataset. There are many instances where engineers will augment and transform data without thinking about the actual real world meaning of the transformation on the label. In this case, if we seek to label ‘normal’ chest X-rays, then two transformations are questionable.</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2</a:t>
            </a:fld>
            <a:endParaRPr lang="nl-NL" sz="1200" b="0" strike="noStrike" spc="-1">
              <a:latin typeface="Times New Roman"/>
            </a:endParaRPr>
          </a:p>
        </p:txBody>
      </p:sp>
    </p:spTree>
    <p:extLst>
      <p:ext uri="{BB962C8B-B14F-4D97-AF65-F5344CB8AC3E}">
        <p14:creationId xmlns:p14="http://schemas.microsoft.com/office/powerpoint/2010/main" val="167415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Here is a minimal pipeline for preparing images for AI- specifically supervised algorithms. The order is not so strict, but these minimal and obvious steps avoid problems later. Invest in them.</a:t>
            </a:r>
          </a:p>
          <a:p>
            <a:pPr marL="215900" indent="-215900">
              <a:tabLst>
                <a:tab pos="0" algn="l"/>
              </a:tabLst>
            </a:pPr>
            <a:r>
              <a:rPr lang="en-US" sz="2000" spc="-1" dirty="0">
                <a:latin typeface="Arial"/>
                <a:cs typeface="Arial"/>
              </a:rPr>
              <a:t>OCR= optical character recognition</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3</a:t>
            </a:fld>
            <a:endParaRPr lang="nl-NL" sz="1200" b="0" strike="noStrike" spc="-1">
              <a:latin typeface="Times New Roman"/>
            </a:endParaRPr>
          </a:p>
        </p:txBody>
      </p:sp>
    </p:spTree>
    <p:extLst>
      <p:ext uri="{BB962C8B-B14F-4D97-AF65-F5344CB8AC3E}">
        <p14:creationId xmlns:p14="http://schemas.microsoft.com/office/powerpoint/2010/main" val="78963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marR="0" lvl="0" indent="-215900" algn="l" defTabSz="914400" rtl="0" eaLnBrk="1" fontAlgn="auto" latinLnBrk="0" hangingPunct="1">
              <a:lnSpc>
                <a:spcPct val="100000"/>
              </a:lnSpc>
              <a:spcBef>
                <a:spcPts val="0"/>
              </a:spcBef>
              <a:spcAft>
                <a:spcPts val="0"/>
              </a:spcAft>
              <a:buClrTx/>
              <a:buSzTx/>
              <a:buFontTx/>
              <a:buNone/>
              <a:tabLst>
                <a:tab pos="0" algn="l"/>
              </a:tabLst>
              <a:defRPr/>
            </a:pPr>
            <a:r>
              <a:rPr lang="en-US" sz="2000" spc="-1" dirty="0">
                <a:latin typeface="Arial"/>
                <a:cs typeface="Arial"/>
              </a:rPr>
              <a:t>Here is a minimal pipeline for preparing images for AI- unsupervised algorithms. The order is not totally strict, but these minimal and obvious steps avoid problems later.</a:t>
            </a:r>
          </a:p>
          <a:p>
            <a:pPr marL="215900" indent="-215900">
              <a:tabLst>
                <a:tab pos="0" algn="l"/>
              </a:tabLst>
            </a:pPr>
            <a:endParaRPr lang="en-US" sz="2000" spc="-1" dirty="0">
              <a:latin typeface="Arial"/>
              <a:cs typeface="Arial"/>
            </a:endParaRPr>
          </a:p>
          <a:p>
            <a:pPr marL="215900" indent="-215900">
              <a:tabLst>
                <a:tab pos="0" algn="l"/>
              </a:tabLst>
            </a:pPr>
            <a:r>
              <a:rPr lang="en-US" sz="2000" spc="-1" dirty="0">
                <a:latin typeface="Arial"/>
                <a:cs typeface="Arial"/>
              </a:rPr>
              <a:t>ICA= </a:t>
            </a:r>
            <a:r>
              <a:rPr lang="en-US" sz="2000" spc="-1" dirty="0" err="1">
                <a:latin typeface="Arial"/>
                <a:cs typeface="Arial"/>
              </a:rPr>
              <a:t>indepent</a:t>
            </a:r>
            <a:r>
              <a:rPr lang="en-US" sz="2000" spc="-1" dirty="0">
                <a:latin typeface="Arial"/>
                <a:cs typeface="Arial"/>
              </a:rPr>
              <a:t> component analysis</a:t>
            </a:r>
          </a:p>
          <a:p>
            <a:pPr marL="215900" indent="-215900">
              <a:tabLst>
                <a:tab pos="0" algn="l"/>
              </a:tabLst>
            </a:pPr>
            <a:r>
              <a:rPr lang="en-US" sz="2000" b="0" strike="noStrike" spc="-1" dirty="0">
                <a:latin typeface="Arial"/>
                <a:cs typeface="Arial"/>
              </a:rPr>
              <a:t>PCA= principal component analysis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4</a:t>
            </a:fld>
            <a:endParaRPr lang="nl-NL" sz="1200" b="0" strike="noStrike" spc="-1">
              <a:latin typeface="Times New Roman"/>
            </a:endParaRPr>
          </a:p>
        </p:txBody>
      </p:sp>
    </p:spTree>
    <p:extLst>
      <p:ext uri="{BB962C8B-B14F-4D97-AF65-F5344CB8AC3E}">
        <p14:creationId xmlns:p14="http://schemas.microsoft.com/office/powerpoint/2010/main" val="147746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data can greatly increase the amount of data you have to feed into training algorithms. This then helps with overfitting and other issues. But it isn’t always the answer. More data is not always better if you feed more and more statistically biased data, you may in fact harden an incorrect correlation and therefore make an incorrect algorithm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5</a:t>
            </a:fld>
            <a:endParaRPr lang="nl-NL" sz="1200" b="0" strike="noStrike" spc="-1">
              <a:latin typeface="Times New Roman"/>
            </a:endParaRPr>
          </a:p>
        </p:txBody>
      </p:sp>
    </p:spTree>
    <p:extLst>
      <p:ext uri="{BB962C8B-B14F-4D97-AF65-F5344CB8AC3E}">
        <p14:creationId xmlns:p14="http://schemas.microsoft.com/office/powerpoint/2010/main" val="74703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images </a:t>
            </a:r>
            <a:r>
              <a:rPr lang="en-US" sz="2000" spc="-1" dirty="0" err="1">
                <a:latin typeface="Arial"/>
                <a:cs typeface="Arial"/>
              </a:rPr>
              <a:t>practicals</a:t>
            </a:r>
            <a:r>
              <a:rPr lang="en-US" sz="2000" spc="-1" dirty="0">
                <a:latin typeface="Arial"/>
                <a:cs typeface="Arial"/>
              </a:rPr>
              <a:t>: consider balance of labels- maybe you want to create something where dataset has even numbers in all classes? Consider algorithms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6</a:t>
            </a:fld>
            <a:endParaRPr lang="nl-NL" sz="1200" b="0" strike="noStrike" spc="-1">
              <a:latin typeface="Times New Roman"/>
            </a:endParaRPr>
          </a:p>
        </p:txBody>
      </p:sp>
    </p:spTree>
    <p:extLst>
      <p:ext uri="{BB962C8B-B14F-4D97-AF65-F5344CB8AC3E}">
        <p14:creationId xmlns:p14="http://schemas.microsoft.com/office/powerpoint/2010/main" val="246580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Defining </a:t>
            </a:r>
            <a:r>
              <a:rPr lang="en-US" sz="2000" spc="-1" dirty="0" err="1">
                <a:latin typeface="Arial"/>
                <a:cs typeface="Arial"/>
              </a:rPr>
              <a:t>affines</a:t>
            </a:r>
            <a:r>
              <a:rPr lang="en-US" sz="2000" spc="-1" dirty="0">
                <a:latin typeface="Arial"/>
                <a:cs typeface="Arial"/>
              </a:rPr>
              <a:t> </a:t>
            </a:r>
            <a:r>
              <a:rPr lang="en-US" sz="2000" spc="-1" dirty="0" err="1">
                <a:latin typeface="Arial"/>
                <a:cs typeface="Arial"/>
              </a:rPr>
              <a:t>pracitically</a:t>
            </a:r>
            <a:r>
              <a:rPr lang="en-US" sz="2000" spc="-1" dirty="0">
                <a:latin typeface="Arial"/>
                <a:cs typeface="Arial"/>
              </a:rPr>
              <a:t>. Geometric transformations are a subset of transforms, and </a:t>
            </a:r>
            <a:r>
              <a:rPr lang="en-US" sz="2000" spc="-1" dirty="0" err="1">
                <a:latin typeface="Arial"/>
                <a:cs typeface="Arial"/>
              </a:rPr>
              <a:t>affines</a:t>
            </a:r>
            <a:r>
              <a:rPr lang="en-US" sz="2000" spc="-1" dirty="0">
                <a:latin typeface="Arial"/>
                <a:cs typeface="Arial"/>
              </a:rPr>
              <a:t> are a sub-subset of them.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7</a:t>
            </a:fld>
            <a:endParaRPr lang="nl-NL" sz="1200" b="0" strike="noStrike" spc="-1">
              <a:latin typeface="Times New Roman"/>
            </a:endParaRPr>
          </a:p>
        </p:txBody>
      </p:sp>
    </p:spTree>
    <p:extLst>
      <p:ext uri="{BB962C8B-B14F-4D97-AF65-F5344CB8AC3E}">
        <p14:creationId xmlns:p14="http://schemas.microsoft.com/office/powerpoint/2010/main" val="302263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Lead students to notebook in image-processing in episode-bonus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8</a:t>
            </a:fld>
            <a:endParaRPr lang="nl-NL" sz="1200" b="0" strike="noStrike" spc="-1">
              <a:latin typeface="Times New Roman"/>
            </a:endParaRPr>
          </a:p>
        </p:txBody>
      </p:sp>
    </p:spTree>
    <p:extLst>
      <p:ext uri="{BB962C8B-B14F-4D97-AF65-F5344CB8AC3E}">
        <p14:creationId xmlns:p14="http://schemas.microsoft.com/office/powerpoint/2010/main" val="98540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Discuss obvious confounder here- i.e. the harsh lines on the normal images</a:t>
            </a:r>
            <a:r>
              <a:rPr lang="en-US" sz="2000" b="0" strike="noStrike" spc="-1" dirty="0">
                <a:latin typeface="Arial"/>
                <a:cs typeface="Arial"/>
              </a:rPr>
              <a:t>. </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9</a:t>
            </a:fld>
            <a:endParaRPr lang="nl-NL" sz="1200" b="0" strike="noStrike" spc="-1">
              <a:latin typeface="Times New Roman"/>
            </a:endParaRPr>
          </a:p>
        </p:txBody>
      </p:sp>
    </p:spTree>
    <p:extLst>
      <p:ext uri="{BB962C8B-B14F-4D97-AF65-F5344CB8AC3E}">
        <p14:creationId xmlns:p14="http://schemas.microsoft.com/office/powerpoint/2010/main" val="285066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2/26/2024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4000" b="1" spc="-1" dirty="0">
                <a:solidFill>
                  <a:schemeClr val="bg1"/>
                </a:solidFill>
                <a:latin typeface="Nunito"/>
                <a:cs typeface="Arial"/>
              </a:rPr>
              <a:t>Image Processing with Python:</a:t>
            </a:r>
            <a:br>
              <a:rPr lang="en-US" sz="4000" b="1" spc="-1" dirty="0">
                <a:solidFill>
                  <a:schemeClr val="bg1"/>
                </a:solidFill>
                <a:latin typeface="Nunito"/>
                <a:cs typeface="Arial"/>
              </a:rPr>
            </a:br>
            <a:r>
              <a:rPr lang="en-US" sz="4000" b="1" spc="-1" dirty="0">
                <a:solidFill>
                  <a:schemeClr val="bg1"/>
                </a:solidFill>
                <a:latin typeface="Nunito"/>
                <a:cs typeface="Arial"/>
              </a:rPr>
              <a:t>Bonus lecture: Affine and AI</a:t>
            </a:r>
            <a:br>
              <a:rPr lang="en-US" sz="4000" b="1" spc="-1" dirty="0">
                <a:latin typeface="Nunito"/>
                <a:cs typeface="Arial"/>
              </a:rPr>
            </a:br>
            <a:endParaRPr lang="en-US" sz="4000" b="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Jaro </a:t>
            </a:r>
            <a:r>
              <a:rPr lang="nl-NL" sz="2400" spc="-1" dirty="0" err="1">
                <a:latin typeface="Assistant"/>
              </a:rPr>
              <a:t>Camphuijsen</a:t>
            </a:r>
            <a:r>
              <a:rPr lang="nl-NL" sz="2400" spc="-1" dirty="0">
                <a:latin typeface="Assistant"/>
              </a:rPr>
              <a:t>, MS</a:t>
            </a:r>
          </a:p>
          <a:p>
            <a:pPr algn="ctr">
              <a:lnSpc>
                <a:spcPct val="100000"/>
              </a:lnSpc>
              <a:spcBef>
                <a:spcPts val="1001"/>
              </a:spcBef>
              <a:tabLst>
                <a:tab pos="0" algn="l"/>
              </a:tabLst>
            </a:pPr>
            <a:r>
              <a:rPr lang="nl-NL" sz="2400" spc="-1" dirty="0" err="1">
                <a:latin typeface="Assistant"/>
              </a:rPr>
              <a:t>Djura</a:t>
            </a:r>
            <a:r>
              <a:rPr lang="nl-NL" sz="2400" spc="-1" dirty="0">
                <a:latin typeface="Assistant"/>
              </a:rPr>
              <a:t> Smits, MS</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335542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4" name="TextBox 3">
            <a:extLst>
              <a:ext uri="{FF2B5EF4-FFF2-40B4-BE49-F238E27FC236}">
                <a16:creationId xmlns:a16="http://schemas.microsoft.com/office/drawing/2014/main" id="{7492E0FB-E6BF-DDA4-8BD2-918EB922CE58}"/>
              </a:ext>
            </a:extLst>
          </p:cNvPr>
          <p:cNvSpPr txBox="1"/>
          <p:nvPr/>
        </p:nvSpPr>
        <p:spPr>
          <a:xfrm>
            <a:off x="1230904" y="1030310"/>
            <a:ext cx="1055667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Affines</a:t>
            </a:r>
            <a:r>
              <a:rPr lang="en-US" sz="2400" dirty="0"/>
              <a:t>, other real world uses:</a:t>
            </a:r>
            <a:endParaRPr lang="en-US" sz="2400" b="1" dirty="0"/>
          </a:p>
          <a:p>
            <a:endParaRPr lang="en-US" sz="2400" dirty="0"/>
          </a:p>
          <a:p>
            <a:r>
              <a:rPr lang="en-US" sz="2400" dirty="0"/>
              <a:t>Image corrections (undistort)</a:t>
            </a:r>
          </a:p>
          <a:p>
            <a:r>
              <a:rPr lang="en-US" sz="2400" dirty="0"/>
              <a:t>Image registration</a:t>
            </a:r>
          </a:p>
          <a:p>
            <a:endParaRPr lang="en-US" sz="2400" dirty="0"/>
          </a:p>
          <a:p>
            <a:endParaRPr lang="en-US" sz="2400" dirty="0"/>
          </a:p>
          <a:p>
            <a:endParaRPr lang="en-US" sz="2400" dirty="0"/>
          </a:p>
          <a:p>
            <a:endParaRPr lang="en-US" sz="2400" dirty="0"/>
          </a:p>
          <a:p>
            <a:endParaRPr lang="en-US" sz="2400" dirty="0"/>
          </a:p>
          <a:p>
            <a:r>
              <a:rPr lang="en-US" sz="2400" dirty="0"/>
              <a:t>Ray casting</a:t>
            </a:r>
          </a:p>
          <a:p>
            <a:endParaRPr lang="en-US" sz="2400" dirty="0"/>
          </a:p>
          <a:p>
            <a:r>
              <a:rPr lang="en-US" sz="2400" dirty="0"/>
              <a:t>Real world like graphics for gaming</a:t>
            </a:r>
          </a:p>
          <a:p>
            <a:endParaRPr lang="en-US" sz="2400" dirty="0"/>
          </a:p>
          <a:p>
            <a:r>
              <a:rPr lang="en-US" sz="2400" dirty="0"/>
              <a:t>The driver of the GPU (graphical processing unit) -&gt; modern deep learning?</a:t>
            </a:r>
          </a:p>
        </p:txBody>
      </p:sp>
      <p:pic>
        <p:nvPicPr>
          <p:cNvPr id="3" name="Picture 4" descr="A picture containing outdoor, light&#10;&#10;Description automatically generated">
            <a:extLst>
              <a:ext uri="{FF2B5EF4-FFF2-40B4-BE49-F238E27FC236}">
                <a16:creationId xmlns:a16="http://schemas.microsoft.com/office/drawing/2014/main" id="{916E02D0-17A5-CE6A-F4C6-56976FDC6BBB}"/>
              </a:ext>
            </a:extLst>
          </p:cNvPr>
          <p:cNvPicPr>
            <a:picLocks noChangeAspect="1"/>
          </p:cNvPicPr>
          <p:nvPr/>
        </p:nvPicPr>
        <p:blipFill>
          <a:blip r:embed="rId3"/>
          <a:stretch>
            <a:fillRect/>
          </a:stretch>
        </p:blipFill>
        <p:spPr>
          <a:xfrm>
            <a:off x="5899002" y="2178723"/>
            <a:ext cx="5397908" cy="2698954"/>
          </a:xfrm>
          <a:prstGeom prst="rect">
            <a:avLst/>
          </a:prstGeom>
        </p:spPr>
      </p:pic>
    </p:spTree>
    <p:extLst>
      <p:ext uri="{BB962C8B-B14F-4D97-AF65-F5344CB8AC3E}">
        <p14:creationId xmlns:p14="http://schemas.microsoft.com/office/powerpoint/2010/main" val="372789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pic>
        <p:nvPicPr>
          <p:cNvPr id="3" name="Picture 3">
            <a:extLst>
              <a:ext uri="{FF2B5EF4-FFF2-40B4-BE49-F238E27FC236}">
                <a16:creationId xmlns:a16="http://schemas.microsoft.com/office/drawing/2014/main" id="{FF6266C3-33EC-0E6A-34B3-68910AB334D1}"/>
              </a:ext>
            </a:extLst>
          </p:cNvPr>
          <p:cNvPicPr>
            <a:picLocks noChangeAspect="1"/>
          </p:cNvPicPr>
          <p:nvPr/>
        </p:nvPicPr>
        <p:blipFill>
          <a:blip r:embed="rId3"/>
          <a:stretch>
            <a:fillRect/>
          </a:stretch>
        </p:blipFill>
        <p:spPr>
          <a:xfrm rot="20640000">
            <a:off x="8024352" y="2223739"/>
            <a:ext cx="2743200" cy="2558005"/>
          </a:xfrm>
          <a:prstGeom prst="rect">
            <a:avLst/>
          </a:prstGeom>
          <a:ln>
            <a:solidFill>
              <a:srgbClr val="4472C4"/>
            </a:solidFill>
          </a:ln>
        </p:spPr>
      </p:pic>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4573112" y="2718571"/>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1013953" y="5641258"/>
            <a:ext cx="108548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affine and other transformations are essential tools for registration algorithms, and augmentation for ML algorithms</a:t>
            </a:r>
          </a:p>
        </p:txBody>
      </p:sp>
      <p:pic>
        <p:nvPicPr>
          <p:cNvPr id="6" name="Picture 3">
            <a:extLst>
              <a:ext uri="{FF2B5EF4-FFF2-40B4-BE49-F238E27FC236}">
                <a16:creationId xmlns:a16="http://schemas.microsoft.com/office/drawing/2014/main" id="{B08A648B-AB3B-1239-D1AA-D14996EEEF3C}"/>
              </a:ext>
            </a:extLst>
          </p:cNvPr>
          <p:cNvPicPr>
            <a:picLocks noChangeAspect="1"/>
          </p:cNvPicPr>
          <p:nvPr/>
        </p:nvPicPr>
        <p:blipFill>
          <a:blip r:embed="rId3"/>
          <a:stretch>
            <a:fillRect/>
          </a:stretch>
        </p:blipFill>
        <p:spPr>
          <a:xfrm rot="1200000">
            <a:off x="1068028" y="2475690"/>
            <a:ext cx="2743200" cy="2558005"/>
          </a:xfrm>
          <a:prstGeom prst="rect">
            <a:avLst/>
          </a:prstGeom>
          <a:ln>
            <a:solidFill>
              <a:srgbClr val="4472C4"/>
            </a:solidFill>
          </a:ln>
        </p:spPr>
      </p:pic>
    </p:spTree>
    <p:extLst>
      <p:ext uri="{BB962C8B-B14F-4D97-AF65-F5344CB8AC3E}">
        <p14:creationId xmlns:p14="http://schemas.microsoft.com/office/powerpoint/2010/main" val="2534341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Transformations: functions, </a:t>
            </a:r>
            <a:r>
              <a:rPr lang="en-US" sz="2400" b="1" dirty="0"/>
              <a:t>some</a:t>
            </a:r>
            <a:r>
              <a:rPr lang="en-US" sz="2400" dirty="0"/>
              <a:t> can make 'augmented data':</a:t>
            </a:r>
            <a:endParaRPr lang="en-US" dirty="0"/>
          </a:p>
          <a:p>
            <a:r>
              <a:rPr lang="en-US" dirty="0"/>
              <a:t> note differences in medical meaning of transformed images</a:t>
            </a:r>
            <a:endParaRPr lang="en-US"/>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4101278" cy="3331146"/>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656803" y="2205877"/>
            <a:ext cx="2746575" cy="3337292"/>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7824936" y="2214013"/>
            <a:ext cx="4076700" cy="3312712"/>
          </a:xfrm>
          <a:prstGeom prst="rect">
            <a:avLst/>
          </a:prstGeom>
        </p:spPr>
      </p:pic>
      <p:sp>
        <p:nvSpPr>
          <p:cNvPr id="3" name="TextBox 2">
            <a:extLst>
              <a:ext uri="{FF2B5EF4-FFF2-40B4-BE49-F238E27FC236}">
                <a16:creationId xmlns:a16="http://schemas.microsoft.com/office/drawing/2014/main" id="{B2170B93-49B7-4542-3E72-396A3D128417}"/>
              </a:ext>
            </a:extLst>
          </p:cNvPr>
          <p:cNvSpPr txBox="1"/>
          <p:nvPr/>
        </p:nvSpPr>
        <p:spPr>
          <a:xfrm>
            <a:off x="1628205" y="5978769"/>
            <a:ext cx="1173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Normal?</a:t>
            </a:r>
          </a:p>
        </p:txBody>
      </p:sp>
      <p:sp>
        <p:nvSpPr>
          <p:cNvPr id="8" name="TextBox 7">
            <a:extLst>
              <a:ext uri="{FF2B5EF4-FFF2-40B4-BE49-F238E27FC236}">
                <a16:creationId xmlns:a16="http://schemas.microsoft.com/office/drawing/2014/main" id="{24ED797B-41D8-1746-B345-363C648C3BD2}"/>
              </a:ext>
            </a:extLst>
          </p:cNvPr>
          <p:cNvSpPr txBox="1"/>
          <p:nvPr/>
        </p:nvSpPr>
        <p:spPr>
          <a:xfrm>
            <a:off x="4923692" y="5978769"/>
            <a:ext cx="2541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Questionable?</a:t>
            </a:r>
          </a:p>
        </p:txBody>
      </p:sp>
      <p:sp>
        <p:nvSpPr>
          <p:cNvPr id="10" name="TextBox 9">
            <a:extLst>
              <a:ext uri="{FF2B5EF4-FFF2-40B4-BE49-F238E27FC236}">
                <a16:creationId xmlns:a16="http://schemas.microsoft.com/office/drawing/2014/main" id="{053E52F4-942E-E511-D78F-D4AE5B4BE620}"/>
              </a:ext>
            </a:extLst>
          </p:cNvPr>
          <p:cNvSpPr txBox="1"/>
          <p:nvPr/>
        </p:nvSpPr>
        <p:spPr>
          <a:xfrm>
            <a:off x="8010769" y="5978769"/>
            <a:ext cx="3322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Situs inversus/dextrocardia?</a:t>
            </a:r>
          </a:p>
        </p:txBody>
      </p:sp>
    </p:spTree>
    <p:extLst>
      <p:ext uri="{BB962C8B-B14F-4D97-AF65-F5344CB8AC3E}">
        <p14:creationId xmlns:p14="http://schemas.microsoft.com/office/powerpoint/2010/main" val="344493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89551" y="186483"/>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929004"/>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supervised </a:t>
            </a:r>
            <a:r>
              <a:rPr lang="en-US" sz="2400" dirty="0"/>
              <a:t>machine learning: a practical path</a:t>
            </a:r>
          </a:p>
        </p:txBody>
      </p:sp>
      <p:sp>
        <p:nvSpPr>
          <p:cNvPr id="3" name="TextBox 2">
            <a:extLst>
              <a:ext uri="{FF2B5EF4-FFF2-40B4-BE49-F238E27FC236}">
                <a16:creationId xmlns:a16="http://schemas.microsoft.com/office/drawing/2014/main" id="{B2170B93-49B7-4542-3E72-396A3D128417}"/>
              </a:ext>
            </a:extLst>
          </p:cNvPr>
          <p:cNvSpPr txBox="1"/>
          <p:nvPr/>
        </p:nvSpPr>
        <p:spPr>
          <a:xfrm>
            <a:off x="1761091" y="1609970"/>
            <a:ext cx="8896419" cy="5534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check some images by hand (quality, content, surprises)</a:t>
            </a:r>
            <a:endParaRPr lang="en-US" sz="2000" dirty="0"/>
          </a:p>
          <a:p>
            <a:pPr>
              <a:lnSpc>
                <a:spcPct val="150000"/>
              </a:lnSpc>
            </a:pPr>
            <a:r>
              <a:rPr lang="en-US" sz="2000" dirty="0">
                <a:ea typeface="+mn-lt"/>
                <a:cs typeface="+mn-lt"/>
              </a:rPr>
              <a:t>2. check some of labeling by hand (quality, content, surprises)</a:t>
            </a:r>
            <a:endParaRPr lang="en-US" sz="2000" dirty="0"/>
          </a:p>
          <a:p>
            <a:pPr>
              <a:lnSpc>
                <a:spcPct val="150000"/>
              </a:lnSpc>
            </a:pPr>
            <a:r>
              <a:rPr lang="en-US" sz="2000" dirty="0">
                <a:ea typeface="+mn-lt"/>
                <a:cs typeface="+mn-lt"/>
              </a:rPr>
              <a:t>3. diversity check by obvious protected classes (can be in images or labels)</a:t>
            </a:r>
            <a:endParaRPr lang="en-US" sz="2000" dirty="0"/>
          </a:p>
          <a:p>
            <a:pPr>
              <a:lnSpc>
                <a:spcPct val="150000"/>
              </a:lnSpc>
            </a:pPr>
            <a:r>
              <a:rPr lang="en-US" sz="2000" dirty="0">
                <a:ea typeface="+mn-lt"/>
                <a:cs typeface="+mn-lt"/>
              </a:rPr>
              <a:t>4. conversion to lossless format?</a:t>
            </a:r>
            <a:endParaRPr lang="en-US" dirty="0"/>
          </a:p>
          <a:p>
            <a:pPr>
              <a:lnSpc>
                <a:spcPct val="150000"/>
              </a:lnSpc>
            </a:pPr>
            <a:r>
              <a:rPr lang="en-US" sz="2000" dirty="0">
                <a:ea typeface="+mn-lt"/>
                <a:cs typeface="+mn-lt"/>
              </a:rPr>
              <a:t>5. anonymization can include inside images (OCR (optical character recognition) time?)</a:t>
            </a:r>
            <a:endParaRPr lang="en-US" sz="2000" dirty="0"/>
          </a:p>
          <a:p>
            <a:pPr>
              <a:lnSpc>
                <a:spcPct val="150000"/>
              </a:lnSpc>
            </a:pPr>
            <a:r>
              <a:rPr lang="en-US" sz="2000" dirty="0">
                <a:ea typeface="+mn-lt"/>
                <a:cs typeface="+mn-lt"/>
              </a:rPr>
              <a:t>6. decide what in images is important, consider cropped versions?</a:t>
            </a:r>
            <a:endParaRPr lang="en-US" sz="2000" dirty="0"/>
          </a:p>
          <a:p>
            <a:pPr>
              <a:lnSpc>
                <a:spcPct val="150000"/>
              </a:lnSpc>
            </a:pPr>
            <a:r>
              <a:rPr lang="en-US" sz="2000" dirty="0">
                <a:ea typeface="+mn-lt"/>
                <a:cs typeface="+mn-lt"/>
              </a:rPr>
              <a:t>7. normalizations: size, histogram, other, 'centering' in some cases only</a:t>
            </a:r>
            <a:endParaRPr lang="en-US" sz="2000" dirty="0"/>
          </a:p>
          <a:p>
            <a:pPr>
              <a:lnSpc>
                <a:spcPct val="150000"/>
              </a:lnSpc>
            </a:pPr>
            <a:r>
              <a:rPr lang="en-US" sz="2000" dirty="0">
                <a:ea typeface="+mn-lt"/>
                <a:cs typeface="+mn-lt"/>
              </a:rPr>
              <a:t>8. re-examine some images by hand for resize and other artifacts</a:t>
            </a:r>
          </a:p>
          <a:p>
            <a:pPr>
              <a:lnSpc>
                <a:spcPct val="150000"/>
              </a:lnSpc>
            </a:pPr>
            <a:r>
              <a:rPr lang="en-US" sz="2000" dirty="0">
                <a:ea typeface="+mn-lt"/>
                <a:cs typeface="+mn-lt"/>
              </a:rPr>
              <a:t>9. dataset harmonizations?</a:t>
            </a:r>
            <a:endParaRPr lang="en-US" sz="2000" dirty="0"/>
          </a:p>
          <a:p>
            <a:pPr>
              <a:lnSpc>
                <a:spcPct val="150000"/>
              </a:lnSpc>
            </a:pPr>
            <a:r>
              <a:rPr lang="en-US" sz="2000" dirty="0">
                <a:ea typeface="+mn-lt"/>
                <a:cs typeface="+mn-lt"/>
              </a:rPr>
              <a:t>10. augmented data creation</a:t>
            </a:r>
            <a:endParaRPr lang="en-US" sz="2000" dirty="0"/>
          </a:p>
          <a:p>
            <a:pPr algn="l">
              <a:lnSpc>
                <a:spcPct val="150000"/>
              </a:lnSpc>
            </a:pPr>
            <a:endParaRPr lang="en-US" dirty="0"/>
          </a:p>
        </p:txBody>
      </p:sp>
    </p:spTree>
    <p:extLst>
      <p:ext uri="{BB962C8B-B14F-4D97-AF65-F5344CB8AC3E}">
        <p14:creationId xmlns:p14="http://schemas.microsoft.com/office/powerpoint/2010/main" val="14921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unsupervised</a:t>
            </a:r>
            <a:r>
              <a:rPr lang="en-US" sz="2400" dirty="0"/>
              <a:t> machine learning</a:t>
            </a:r>
            <a:endParaRPr lang="en-US" dirty="0"/>
          </a:p>
          <a:p>
            <a:r>
              <a:rPr lang="en-US" sz="2400" dirty="0"/>
              <a:t>and other algorithms like segmentation, ICA or PCA (independent or principal component analysis) etc.: a practical path</a:t>
            </a:r>
            <a:endParaRPr lang="en-US" dirty="0"/>
          </a:p>
        </p:txBody>
      </p:sp>
      <p:sp>
        <p:nvSpPr>
          <p:cNvPr id="3" name="TextBox 2">
            <a:extLst>
              <a:ext uri="{FF2B5EF4-FFF2-40B4-BE49-F238E27FC236}">
                <a16:creationId xmlns:a16="http://schemas.microsoft.com/office/drawing/2014/main" id="{B2170B93-49B7-4542-3E72-396A3D128417}"/>
              </a:ext>
            </a:extLst>
          </p:cNvPr>
          <p:cNvSpPr txBox="1"/>
          <p:nvPr/>
        </p:nvSpPr>
        <p:spPr>
          <a:xfrm>
            <a:off x="1802034" y="2246481"/>
            <a:ext cx="8896419"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consider algorithm itself e.g. segmentation algorithms may not benefit from extra data or is the angle an important feature to find?</a:t>
            </a:r>
            <a:endParaRPr lang="en-US" sz="2000" dirty="0"/>
          </a:p>
          <a:p>
            <a:pPr>
              <a:lnSpc>
                <a:spcPct val="150000"/>
              </a:lnSpc>
            </a:pPr>
            <a:r>
              <a:rPr lang="en-US" sz="2000" dirty="0">
                <a:ea typeface="+mn-lt"/>
                <a:cs typeface="+mn-lt"/>
              </a:rPr>
              <a:t>2. anonymization can include inside images (OCR time?)</a:t>
            </a:r>
            <a:endParaRPr lang="en-US" sz="2000" dirty="0"/>
          </a:p>
          <a:p>
            <a:pPr>
              <a:lnSpc>
                <a:spcPct val="150000"/>
              </a:lnSpc>
            </a:pPr>
            <a:r>
              <a:rPr lang="en-US" sz="2000" dirty="0">
                <a:ea typeface="+mn-lt"/>
                <a:cs typeface="+mn-lt"/>
              </a:rPr>
              <a:t>3. conversion to lossless format?</a:t>
            </a:r>
            <a:endParaRPr lang="en-US" sz="2000" dirty="0"/>
          </a:p>
          <a:p>
            <a:pPr>
              <a:lnSpc>
                <a:spcPct val="150000"/>
              </a:lnSpc>
            </a:pPr>
            <a:r>
              <a:rPr lang="en-US" sz="2000" dirty="0">
                <a:ea typeface="+mn-lt"/>
                <a:cs typeface="+mn-lt"/>
              </a:rPr>
              <a:t>4. decide what in images is important, consider cropped versions?</a:t>
            </a:r>
            <a:endParaRPr lang="en-US" sz="2000" dirty="0"/>
          </a:p>
          <a:p>
            <a:pPr>
              <a:lnSpc>
                <a:spcPct val="150000"/>
              </a:lnSpc>
            </a:pPr>
            <a:r>
              <a:rPr lang="en-US" sz="2000" dirty="0">
                <a:ea typeface="+mn-lt"/>
                <a:cs typeface="+mn-lt"/>
              </a:rPr>
              <a:t>5. maybe normalizations: size, histogram, other, </a:t>
            </a:r>
          </a:p>
          <a:p>
            <a:pPr>
              <a:lnSpc>
                <a:spcPct val="150000"/>
              </a:lnSpc>
            </a:pPr>
            <a:r>
              <a:rPr lang="en-US" sz="2000" dirty="0">
                <a:ea typeface="+mn-lt"/>
                <a:cs typeface="+mn-lt"/>
              </a:rPr>
              <a:t>6. re-examine some images by hand for resize and other artifacts</a:t>
            </a:r>
            <a:endParaRPr lang="en-US" sz="2000" dirty="0"/>
          </a:p>
          <a:p>
            <a:pPr>
              <a:lnSpc>
                <a:spcPct val="150000"/>
              </a:lnSpc>
            </a:pPr>
            <a:r>
              <a:rPr lang="en-US" sz="2000" dirty="0">
                <a:ea typeface="+mn-lt"/>
                <a:cs typeface="+mn-lt"/>
              </a:rPr>
              <a:t>7. possibly augmented data creation</a:t>
            </a:r>
          </a:p>
          <a:p>
            <a:pPr>
              <a:lnSpc>
                <a:spcPct val="150000"/>
              </a:lnSpc>
            </a:pPr>
            <a:r>
              <a:rPr lang="en-US" sz="2000" dirty="0">
                <a:ea typeface="+mn-lt"/>
                <a:cs typeface="+mn-lt"/>
              </a:rPr>
              <a:t>8. dataset harmonization concerns if multi-dataset </a:t>
            </a:r>
            <a:endParaRPr lang="en-US" sz="2000" dirty="0"/>
          </a:p>
          <a:p>
            <a:pPr algn="l">
              <a:lnSpc>
                <a:spcPct val="150000"/>
              </a:lnSpc>
            </a:pPr>
            <a:endParaRPr lang="en-US" dirty="0"/>
          </a:p>
        </p:txBody>
      </p:sp>
    </p:spTree>
    <p:extLst>
      <p:ext uri="{BB962C8B-B14F-4D97-AF65-F5344CB8AC3E}">
        <p14:creationId xmlns:p14="http://schemas.microsoft.com/office/powerpoint/2010/main" val="15500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Augmented data why or why not?</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Why:</a:t>
            </a:r>
          </a:p>
          <a:p>
            <a:endParaRPr lang="en-US" sz="2400" dirty="0"/>
          </a:p>
          <a:p>
            <a:pPr marL="342900" indent="-342900">
              <a:buFont typeface="Arial"/>
              <a:buChar char="•"/>
            </a:pPr>
            <a:r>
              <a:rPr lang="en-US" sz="2400" dirty="0"/>
              <a:t>Depending upon your algorithm you need enough data per label</a:t>
            </a:r>
          </a:p>
          <a:p>
            <a:pPr marL="342900" indent="-342900">
              <a:buFont typeface="Arial"/>
              <a:buChar char="•"/>
            </a:pPr>
            <a:r>
              <a:rPr lang="en-US" sz="2400" dirty="0"/>
              <a:t>Can help with over-fitting</a:t>
            </a:r>
          </a:p>
          <a:p>
            <a:pPr marL="342900" indent="-342900">
              <a:buFont typeface="Arial"/>
              <a:buChar char="•"/>
            </a:pPr>
            <a:r>
              <a:rPr lang="en-US" sz="2400" dirty="0"/>
              <a:t>Sometimes simpler than fancy geometrical algorithms for data that should be nearly rotationally invariant</a:t>
            </a:r>
          </a:p>
          <a:p>
            <a:pPr marL="342900" indent="-342900">
              <a:buFont typeface="Arial"/>
              <a:buChar char="•"/>
            </a:pPr>
            <a:endParaRPr lang="en-US" sz="2400" dirty="0"/>
          </a:p>
          <a:p>
            <a:r>
              <a:rPr lang="en-US" sz="2400" dirty="0"/>
              <a:t>Why not:</a:t>
            </a:r>
          </a:p>
          <a:p>
            <a:pPr marL="342900" indent="-342900">
              <a:buFont typeface="Arial"/>
              <a:buChar char="•"/>
            </a:pPr>
            <a:r>
              <a:rPr lang="en-US" sz="2400" dirty="0"/>
              <a:t>Fallacy of more data is always better</a:t>
            </a:r>
          </a:p>
          <a:p>
            <a:pPr marL="342900" indent="-342900">
              <a:buFont typeface="Arial"/>
              <a:buChar char="•"/>
            </a:pPr>
            <a:r>
              <a:rPr lang="en-US" sz="2400" dirty="0"/>
              <a:t>No domain knowledge</a:t>
            </a:r>
          </a:p>
        </p:txBody>
      </p:sp>
    </p:spTree>
    <p:extLst>
      <p:ext uri="{BB962C8B-B14F-4D97-AF65-F5344CB8AC3E}">
        <p14:creationId xmlns:p14="http://schemas.microsoft.com/office/powerpoint/2010/main" val="307915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Preparing images for machine learning: augmentation</a:t>
            </a:r>
          </a:p>
        </p:txBody>
      </p:sp>
      <p:sp>
        <p:nvSpPr>
          <p:cNvPr id="3" name="TextBox 2">
            <a:extLst>
              <a:ext uri="{FF2B5EF4-FFF2-40B4-BE49-F238E27FC236}">
                <a16:creationId xmlns:a16="http://schemas.microsoft.com/office/drawing/2014/main" id="{B2170B93-49B7-4542-3E72-396A3D128417}"/>
              </a:ext>
            </a:extLst>
          </p:cNvPr>
          <p:cNvSpPr txBox="1"/>
          <p:nvPr/>
        </p:nvSpPr>
        <p:spPr>
          <a:xfrm>
            <a:off x="2015252" y="1787769"/>
            <a:ext cx="8696848" cy="2272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Augmented data:</a:t>
            </a:r>
            <a:endParaRPr lang="en-US"/>
          </a:p>
          <a:p>
            <a:endParaRPr lang="en-US" sz="2000" dirty="0"/>
          </a:p>
          <a:p>
            <a:r>
              <a:rPr lang="en-US" sz="2000" dirty="0">
                <a:ea typeface="+mn-lt"/>
                <a:cs typeface="+mn-lt"/>
              </a:rPr>
              <a:t>0. consider balance of labels</a:t>
            </a:r>
          </a:p>
          <a:p>
            <a:r>
              <a:rPr lang="en-US" sz="2000" dirty="0">
                <a:ea typeface="+mn-lt"/>
                <a:cs typeface="+mn-lt"/>
              </a:rPr>
              <a:t>1. rotationally invariant versus variant</a:t>
            </a:r>
            <a:endParaRPr lang="en-US" sz="2000" dirty="0"/>
          </a:p>
          <a:p>
            <a:r>
              <a:rPr lang="en-US" sz="2000" dirty="0">
                <a:ea typeface="+mn-lt"/>
                <a:cs typeface="+mn-lt"/>
              </a:rPr>
              <a:t>2. </a:t>
            </a:r>
            <a:r>
              <a:rPr lang="en-US" sz="2000" dirty="0" err="1">
                <a:ea typeface="+mn-lt"/>
                <a:cs typeface="+mn-lt"/>
              </a:rPr>
              <a:t>affines</a:t>
            </a:r>
            <a:r>
              <a:rPr lang="en-US" sz="2000" dirty="0">
                <a:ea typeface="+mn-lt"/>
                <a:cs typeface="+mn-lt"/>
              </a:rPr>
              <a:t> and other transforms</a:t>
            </a:r>
            <a:endParaRPr lang="en-US"/>
          </a:p>
          <a:p>
            <a:endParaRPr lang="en-US"/>
          </a:p>
          <a:p>
            <a:pPr>
              <a:lnSpc>
                <a:spcPct val="150000"/>
              </a:lnSpc>
            </a:pPr>
            <a:endParaRPr lang="en-US" dirty="0"/>
          </a:p>
        </p:txBody>
      </p:sp>
      <p:sp>
        <p:nvSpPr>
          <p:cNvPr id="4" name="TextBox 3">
            <a:extLst>
              <a:ext uri="{FF2B5EF4-FFF2-40B4-BE49-F238E27FC236}">
                <a16:creationId xmlns:a16="http://schemas.microsoft.com/office/drawing/2014/main" id="{F461D651-E3E9-CE42-0FA7-2151F1CBC38B}"/>
              </a:ext>
            </a:extLst>
          </p:cNvPr>
          <p:cNvSpPr txBox="1"/>
          <p:nvPr/>
        </p:nvSpPr>
        <p:spPr>
          <a:xfrm>
            <a:off x="2068286" y="3320143"/>
            <a:ext cx="8204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dirty="0"/>
          </a:p>
          <a:p>
            <a:endParaRPr lang="en-US" sz="2200" dirty="0"/>
          </a:p>
          <a:p>
            <a:r>
              <a:rPr lang="en-US" sz="2200" dirty="0"/>
              <a:t>Transformations: functions over part or all of images</a:t>
            </a:r>
          </a:p>
          <a:p>
            <a:endParaRPr lang="en-US" sz="2200" dirty="0"/>
          </a:p>
          <a:p>
            <a:r>
              <a:rPr lang="en-US" sz="2200" dirty="0" err="1"/>
              <a:t>Affines</a:t>
            </a:r>
            <a:r>
              <a:rPr lang="en-US" sz="2200" dirty="0"/>
              <a:t>: technical definition versus programmer definition</a:t>
            </a:r>
          </a:p>
        </p:txBody>
      </p:sp>
    </p:spTree>
    <p:extLst>
      <p:ext uri="{BB962C8B-B14F-4D97-AF65-F5344CB8AC3E}">
        <p14:creationId xmlns:p14="http://schemas.microsoft.com/office/powerpoint/2010/main" val="423664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703761" y="179450"/>
            <a:ext cx="5038536"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466761" y="891215"/>
            <a:ext cx="10320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Geometric are a subset of transformations</a:t>
            </a:r>
          </a:p>
          <a:p>
            <a:r>
              <a:rPr lang="en-US" sz="2400" dirty="0"/>
              <a:t>Affine transformations are a (sub)subset</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9477695" y="75165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272547" y="4973826"/>
            <a:ext cx="831806" cy="1018729"/>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5695243" y="4975449"/>
            <a:ext cx="1263162" cy="1013686"/>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1997556" y="6214516"/>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Affine keeps lines and keeps parallel lines parallel</a:t>
            </a:r>
          </a:p>
        </p:txBody>
      </p:sp>
      <p:pic>
        <p:nvPicPr>
          <p:cNvPr id="3" name="Picture 7">
            <a:extLst>
              <a:ext uri="{FF2B5EF4-FFF2-40B4-BE49-F238E27FC236}">
                <a16:creationId xmlns:a16="http://schemas.microsoft.com/office/drawing/2014/main" id="{F29FA670-D3B9-BB9E-BB53-AFA4211EAF46}"/>
              </a:ext>
            </a:extLst>
          </p:cNvPr>
          <p:cNvPicPr>
            <a:picLocks noChangeAspect="1"/>
          </p:cNvPicPr>
          <p:nvPr/>
        </p:nvPicPr>
        <p:blipFill>
          <a:blip r:embed="rId4"/>
          <a:stretch>
            <a:fillRect/>
          </a:stretch>
        </p:blipFill>
        <p:spPr>
          <a:xfrm>
            <a:off x="8114788" y="3512057"/>
            <a:ext cx="1342944" cy="1111327"/>
          </a:xfrm>
          <a:prstGeom prst="rect">
            <a:avLst/>
          </a:prstGeom>
        </p:spPr>
      </p:pic>
      <p:pic>
        <p:nvPicPr>
          <p:cNvPr id="10" name="Picture 10">
            <a:extLst>
              <a:ext uri="{FF2B5EF4-FFF2-40B4-BE49-F238E27FC236}">
                <a16:creationId xmlns:a16="http://schemas.microsoft.com/office/drawing/2014/main" id="{01C4E8D2-60E4-14EB-CB55-E856910F7405}"/>
              </a:ext>
            </a:extLst>
          </p:cNvPr>
          <p:cNvPicPr>
            <a:picLocks noChangeAspect="1"/>
          </p:cNvPicPr>
          <p:nvPr/>
        </p:nvPicPr>
        <p:blipFill>
          <a:blip r:embed="rId5"/>
          <a:stretch>
            <a:fillRect/>
          </a:stretch>
        </p:blipFill>
        <p:spPr>
          <a:xfrm>
            <a:off x="2030417" y="3717677"/>
            <a:ext cx="1349458" cy="1124353"/>
          </a:xfrm>
          <a:prstGeom prst="rect">
            <a:avLst/>
          </a:prstGeom>
        </p:spPr>
      </p:pic>
      <p:pic>
        <p:nvPicPr>
          <p:cNvPr id="12" name="Picture 12">
            <a:extLst>
              <a:ext uri="{FF2B5EF4-FFF2-40B4-BE49-F238E27FC236}">
                <a16:creationId xmlns:a16="http://schemas.microsoft.com/office/drawing/2014/main" id="{A24B4321-066D-BFA0-B7DE-9694D1D475A5}"/>
              </a:ext>
            </a:extLst>
          </p:cNvPr>
          <p:cNvPicPr>
            <a:picLocks noChangeAspect="1"/>
          </p:cNvPicPr>
          <p:nvPr/>
        </p:nvPicPr>
        <p:blipFill>
          <a:blip r:embed="rId6"/>
          <a:stretch>
            <a:fillRect/>
          </a:stretch>
        </p:blipFill>
        <p:spPr>
          <a:xfrm>
            <a:off x="7498862" y="4978646"/>
            <a:ext cx="1232227" cy="1029837"/>
          </a:xfrm>
          <a:prstGeom prst="rect">
            <a:avLst/>
          </a:prstGeom>
        </p:spPr>
      </p:pic>
      <p:sp>
        <p:nvSpPr>
          <p:cNvPr id="8" name="TextBox 7">
            <a:extLst>
              <a:ext uri="{FF2B5EF4-FFF2-40B4-BE49-F238E27FC236}">
                <a16:creationId xmlns:a16="http://schemas.microsoft.com/office/drawing/2014/main" id="{ECE30DB8-6FB4-BADD-3AB4-547BA1A284A4}"/>
              </a:ext>
            </a:extLst>
          </p:cNvPr>
          <p:cNvSpPr txBox="1"/>
          <p:nvPr/>
        </p:nvSpPr>
        <p:spPr>
          <a:xfrm>
            <a:off x="4191000" y="4063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11" name="Picture 12" descr="Background pattern&#10;&#10;Description automatically generated">
            <a:extLst>
              <a:ext uri="{FF2B5EF4-FFF2-40B4-BE49-F238E27FC236}">
                <a16:creationId xmlns:a16="http://schemas.microsoft.com/office/drawing/2014/main" id="{5A3BAB90-18D7-0903-BD39-6DE264550204}"/>
              </a:ext>
            </a:extLst>
          </p:cNvPr>
          <p:cNvPicPr>
            <a:picLocks noChangeAspect="1"/>
          </p:cNvPicPr>
          <p:nvPr/>
        </p:nvPicPr>
        <p:blipFill>
          <a:blip r:embed="rId7"/>
          <a:stretch>
            <a:fillRect/>
          </a:stretch>
        </p:blipFill>
        <p:spPr>
          <a:xfrm>
            <a:off x="4905829" y="2482006"/>
            <a:ext cx="1539724" cy="1228749"/>
          </a:xfrm>
          <a:prstGeom prst="rect">
            <a:avLst/>
          </a:prstGeom>
        </p:spPr>
      </p:pic>
    </p:spTree>
    <p:extLst>
      <p:ext uri="{BB962C8B-B14F-4D97-AF65-F5344CB8AC3E}">
        <p14:creationId xmlns:p14="http://schemas.microsoft.com/office/powerpoint/2010/main" val="55566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Affine exercise : let's augment some data</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2501059" y="2205877"/>
            <a:ext cx="1085806" cy="1324831"/>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4132166" y="2207500"/>
            <a:ext cx="1966547" cy="1599841"/>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910846" y="4383483"/>
            <a:ext cx="10629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ea typeface="+mn-lt"/>
                <a:cs typeface="+mn-lt"/>
              </a:rPr>
              <a:t>Notebook with implementation:</a:t>
            </a:r>
          </a:p>
          <a:p>
            <a:endParaRPr lang="en-US" sz="2400" dirty="0">
              <a:ea typeface="+mn-lt"/>
              <a:cs typeface="+mn-lt"/>
            </a:endParaRPr>
          </a:p>
          <a:p>
            <a:r>
              <a:rPr lang="en-US" sz="2400" dirty="0">
                <a:ea typeface="+mn-lt"/>
                <a:cs typeface="+mn-lt"/>
              </a:rPr>
              <a:t>Please open the</a:t>
            </a:r>
            <a:r>
              <a:rPr lang="en-US" sz="2400" b="1" i="1" dirty="0">
                <a:ea typeface="+mn-lt"/>
                <a:cs typeface="+mn-lt"/>
              </a:rPr>
              <a:t> student</a:t>
            </a:r>
            <a:r>
              <a:rPr lang="en-US" sz="2400" dirty="0">
                <a:ea typeface="+mn-lt"/>
                <a:cs typeface="+mn-lt"/>
              </a:rPr>
              <a:t> </a:t>
            </a:r>
            <a:r>
              <a:rPr lang="en-US" sz="2400" dirty="0" err="1">
                <a:ea typeface="+mn-lt"/>
                <a:cs typeface="+mn-lt"/>
              </a:rPr>
              <a:t>Jupyter</a:t>
            </a:r>
            <a:r>
              <a:rPr lang="en-US" sz="2400" dirty="0">
                <a:ea typeface="+mn-lt"/>
                <a:cs typeface="+mn-lt"/>
              </a:rPr>
              <a:t> notebook in bonus lecture</a:t>
            </a:r>
          </a:p>
          <a:p>
            <a:endParaRPr lang="en-US" sz="2400" dirty="0"/>
          </a:p>
        </p:txBody>
      </p:sp>
    </p:spTree>
    <p:extLst>
      <p:ext uri="{BB962C8B-B14F-4D97-AF65-F5344CB8AC3E}">
        <p14:creationId xmlns:p14="http://schemas.microsoft.com/office/powerpoint/2010/main" val="7455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Augmenting data example</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Do you see more problems coming in our algorithm?</a:t>
            </a:r>
          </a:p>
          <a:p>
            <a:r>
              <a:rPr lang="en-US" sz="2400" dirty="0"/>
              <a:t>Confounders are not just for social scientists</a:t>
            </a:r>
          </a:p>
        </p:txBody>
      </p:sp>
      <p:pic>
        <p:nvPicPr>
          <p:cNvPr id="3" name="Picture 5">
            <a:extLst>
              <a:ext uri="{FF2B5EF4-FFF2-40B4-BE49-F238E27FC236}">
                <a16:creationId xmlns:a16="http://schemas.microsoft.com/office/drawing/2014/main" id="{CF8489C6-2415-3848-0B9D-725401F75C9D}"/>
              </a:ext>
            </a:extLst>
          </p:cNvPr>
          <p:cNvPicPr>
            <a:picLocks noChangeAspect="1"/>
          </p:cNvPicPr>
          <p:nvPr/>
        </p:nvPicPr>
        <p:blipFill>
          <a:blip r:embed="rId3"/>
          <a:stretch>
            <a:fillRect/>
          </a:stretch>
        </p:blipFill>
        <p:spPr>
          <a:xfrm>
            <a:off x="2613781" y="3239082"/>
            <a:ext cx="2743200" cy="2484408"/>
          </a:xfrm>
          <a:prstGeom prst="rect">
            <a:avLst/>
          </a:prstGeom>
        </p:spPr>
      </p:pic>
      <p:pic>
        <p:nvPicPr>
          <p:cNvPr id="6" name="Picture 6">
            <a:extLst>
              <a:ext uri="{FF2B5EF4-FFF2-40B4-BE49-F238E27FC236}">
                <a16:creationId xmlns:a16="http://schemas.microsoft.com/office/drawing/2014/main" id="{16B8198F-0C74-A060-74E8-80839582A8E4}"/>
              </a:ext>
            </a:extLst>
          </p:cNvPr>
          <p:cNvPicPr>
            <a:picLocks noChangeAspect="1"/>
          </p:cNvPicPr>
          <p:nvPr/>
        </p:nvPicPr>
        <p:blipFill>
          <a:blip r:embed="rId4"/>
          <a:stretch>
            <a:fillRect/>
          </a:stretch>
        </p:blipFill>
        <p:spPr>
          <a:xfrm>
            <a:off x="6593114" y="3368776"/>
            <a:ext cx="2743200" cy="2225019"/>
          </a:xfrm>
          <a:prstGeom prst="rect">
            <a:avLst/>
          </a:prstGeom>
        </p:spPr>
      </p:pic>
    </p:spTree>
    <p:extLst>
      <p:ext uri="{BB962C8B-B14F-4D97-AF65-F5344CB8AC3E}">
        <p14:creationId xmlns:p14="http://schemas.microsoft.com/office/powerpoint/2010/main" val="1000950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953</Words>
  <Application>Microsoft Office PowerPoint</Application>
  <PresentationFormat>Widescreen</PresentationFormat>
  <Paragraphs>119</Paragraphs>
  <Slides>11</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vt:i4>
      </vt:variant>
    </vt:vector>
  </HeadingPairs>
  <TitlesOfParts>
    <vt:vector size="22" baseType="lpstr">
      <vt:lpstr>Arial</vt:lpstr>
      <vt:lpstr>Assistant</vt:lpstr>
      <vt:lpstr>Calibri</vt:lpstr>
      <vt:lpstr>Calibri Light</vt:lpstr>
      <vt:lpstr>Nunito</vt:lpstr>
      <vt:lpstr>Symbol</vt:lpstr>
      <vt:lpstr>Times New Roman</vt:lpstr>
      <vt:lpstr>Wingdings</vt:lpstr>
      <vt:lpstr>office theme</vt:lpstr>
      <vt:lpstr>Office Theme</vt:lpstr>
      <vt:lpstr>Office Theme</vt:lpstr>
      <vt:lpstr>Image Processing with Python: Bonus lecture: Affine and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Candace Moore</cp:lastModifiedBy>
  <cp:revision>162</cp:revision>
  <dcterms:created xsi:type="dcterms:W3CDTF">2023-02-01T14:05:26Z</dcterms:created>
  <dcterms:modified xsi:type="dcterms:W3CDTF">2024-02-26T11:33:25Z</dcterms:modified>
</cp:coreProperties>
</file>